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Arimo Bold Italics" charset="1" panose="020B0704020202090204"/>
      <p:regular r:id="rId20"/>
    </p:embeddedFont>
    <p:embeddedFont>
      <p:font typeface="Arimo" charset="1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3326904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HR Attrition Dashboard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5543104"/>
            <a:ext cx="790113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i="true">
                <a:solidFill>
                  <a:srgbClr val="505468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Insights and Strategies for Workforce Retention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6664018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Presented by : Karan Bharale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932855"/>
            <a:ext cx="12421791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Attrition Trends: Uncovering Patterns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2196405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Analyzing the data reveals key trends influencing attrition.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2073920" y="3073748"/>
            <a:ext cx="2987428" cy="2987427"/>
          </a:xfrm>
          <a:custGeom>
            <a:avLst/>
            <a:gdLst/>
            <a:ahLst/>
            <a:cxnLst/>
            <a:rect r="r" b="b" t="t" l="l"/>
            <a:pathLst>
              <a:path h="2987427" w="2987428">
                <a:moveTo>
                  <a:pt x="0" y="0"/>
                </a:moveTo>
                <a:lnTo>
                  <a:pt x="2987428" y="0"/>
                </a:lnTo>
                <a:lnTo>
                  <a:pt x="2987428" y="2987427"/>
                </a:lnTo>
                <a:lnTo>
                  <a:pt x="0" y="2987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95611" y="637743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Age Group Trends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923783"/>
            <a:ext cx="5150941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Individuals between 18-30 and 31-45 years old exhibit the highest attrition rates, potentially driven by career advancement or work-life balance concerns.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650064" y="3073748"/>
            <a:ext cx="2987576" cy="2987576"/>
          </a:xfrm>
          <a:custGeom>
            <a:avLst/>
            <a:gdLst/>
            <a:ahLst/>
            <a:cxnLst/>
            <a:rect r="r" b="b" t="t" l="l"/>
            <a:pathLst>
              <a:path h="2987576" w="2987576">
                <a:moveTo>
                  <a:pt x="0" y="0"/>
                </a:moveTo>
                <a:lnTo>
                  <a:pt x="2987576" y="0"/>
                </a:lnTo>
                <a:lnTo>
                  <a:pt x="2987576" y="2987576"/>
                </a:lnTo>
                <a:lnTo>
                  <a:pt x="0" y="2987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71904" y="637758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Job Roles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68380" y="6923931"/>
            <a:ext cx="5151090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Laboratory Technicians are experiencing high attrition rates, suggesting possible factors like limited growth opportunities or dissatisfaction.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3226355" y="3073748"/>
            <a:ext cx="2987428" cy="2987427"/>
          </a:xfrm>
          <a:custGeom>
            <a:avLst/>
            <a:gdLst/>
            <a:ahLst/>
            <a:cxnLst/>
            <a:rect r="r" b="b" t="t" l="l"/>
            <a:pathLst>
              <a:path h="2987427" w="2987428">
                <a:moveTo>
                  <a:pt x="0" y="0"/>
                </a:moveTo>
                <a:lnTo>
                  <a:pt x="2987427" y="0"/>
                </a:lnTo>
                <a:lnTo>
                  <a:pt x="2987427" y="2987427"/>
                </a:lnTo>
                <a:lnTo>
                  <a:pt x="0" y="2987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44536" y="6377434"/>
            <a:ext cx="495121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Performance and Satisfaction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4672" y="6923783"/>
            <a:ext cx="5150941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Lower satisfaction and performance ratings demonstrate a strong correlation with higher attrition rates.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0736" y="1137047"/>
            <a:ext cx="9648528" cy="163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Strategies to Reduce Attrition: Actionable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736" y="3080594"/>
            <a:ext cx="9648528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dashboard provides insights to inform our attrition reduction strategies.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85974" y="3845421"/>
            <a:ext cx="4706541" cy="3114377"/>
            <a:chOff x="0" y="0"/>
            <a:chExt cx="6275388" cy="4152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262624" cy="4139819"/>
            </a:xfrm>
            <a:custGeom>
              <a:avLst/>
              <a:gdLst/>
              <a:ahLst/>
              <a:cxnLst/>
              <a:rect r="r" b="b" t="t" l="l"/>
              <a:pathLst>
                <a:path h="4139819" w="6262624">
                  <a:moveTo>
                    <a:pt x="0" y="142494"/>
                  </a:moveTo>
                  <a:cubicBezTo>
                    <a:pt x="0" y="63754"/>
                    <a:pt x="63881" y="0"/>
                    <a:pt x="142621" y="0"/>
                  </a:cubicBezTo>
                  <a:lnTo>
                    <a:pt x="6120003" y="0"/>
                  </a:lnTo>
                  <a:cubicBezTo>
                    <a:pt x="6198743" y="0"/>
                    <a:pt x="6262624" y="63754"/>
                    <a:pt x="6262624" y="142494"/>
                  </a:cubicBezTo>
                  <a:lnTo>
                    <a:pt x="6262624" y="3997325"/>
                  </a:lnTo>
                  <a:cubicBezTo>
                    <a:pt x="6262624" y="4076065"/>
                    <a:pt x="6198743" y="4139819"/>
                    <a:pt x="6120003" y="4139819"/>
                  </a:cubicBezTo>
                  <a:lnTo>
                    <a:pt x="142621" y="4139819"/>
                  </a:lnTo>
                  <a:cubicBezTo>
                    <a:pt x="63881" y="4139819"/>
                    <a:pt x="0" y="4075938"/>
                    <a:pt x="0" y="3997325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75324" cy="4152519"/>
            </a:xfrm>
            <a:custGeom>
              <a:avLst/>
              <a:gdLst/>
              <a:ahLst/>
              <a:cxnLst/>
              <a:rect r="r" b="b" t="t" l="l"/>
              <a:pathLst>
                <a:path h="4152519" w="6275324">
                  <a:moveTo>
                    <a:pt x="0" y="148844"/>
                  </a:moveTo>
                  <a:cubicBezTo>
                    <a:pt x="0" y="66675"/>
                    <a:pt x="66675" y="0"/>
                    <a:pt x="148971" y="0"/>
                  </a:cubicBezTo>
                  <a:lnTo>
                    <a:pt x="6126353" y="0"/>
                  </a:lnTo>
                  <a:lnTo>
                    <a:pt x="6126353" y="6350"/>
                  </a:lnTo>
                  <a:lnTo>
                    <a:pt x="6126353" y="0"/>
                  </a:lnTo>
                  <a:cubicBezTo>
                    <a:pt x="6208649" y="0"/>
                    <a:pt x="6275324" y="66675"/>
                    <a:pt x="6275324" y="148844"/>
                  </a:cubicBezTo>
                  <a:lnTo>
                    <a:pt x="6268974" y="148844"/>
                  </a:lnTo>
                  <a:lnTo>
                    <a:pt x="6275324" y="148844"/>
                  </a:lnTo>
                  <a:lnTo>
                    <a:pt x="6275324" y="4003675"/>
                  </a:lnTo>
                  <a:lnTo>
                    <a:pt x="6268974" y="4003675"/>
                  </a:lnTo>
                  <a:lnTo>
                    <a:pt x="6275324" y="4003675"/>
                  </a:lnTo>
                  <a:cubicBezTo>
                    <a:pt x="6275324" y="4085844"/>
                    <a:pt x="6208649" y="4152519"/>
                    <a:pt x="6126353" y="4152519"/>
                  </a:cubicBezTo>
                  <a:lnTo>
                    <a:pt x="6126353" y="4146169"/>
                  </a:lnTo>
                  <a:lnTo>
                    <a:pt x="6126353" y="4152519"/>
                  </a:lnTo>
                  <a:lnTo>
                    <a:pt x="148971" y="4152519"/>
                  </a:lnTo>
                  <a:lnTo>
                    <a:pt x="148971" y="4146169"/>
                  </a:lnTo>
                  <a:lnTo>
                    <a:pt x="148971" y="4152519"/>
                  </a:lnTo>
                  <a:cubicBezTo>
                    <a:pt x="66675" y="4152519"/>
                    <a:pt x="0" y="4085844"/>
                    <a:pt x="0" y="4003675"/>
                  </a:cubicBezTo>
                  <a:lnTo>
                    <a:pt x="0" y="148844"/>
                  </a:lnTo>
                  <a:lnTo>
                    <a:pt x="6350" y="148844"/>
                  </a:lnTo>
                  <a:lnTo>
                    <a:pt x="0" y="148844"/>
                  </a:lnTo>
                  <a:moveTo>
                    <a:pt x="12700" y="148844"/>
                  </a:moveTo>
                  <a:lnTo>
                    <a:pt x="12700" y="4003675"/>
                  </a:lnTo>
                  <a:lnTo>
                    <a:pt x="6350" y="4003675"/>
                  </a:lnTo>
                  <a:lnTo>
                    <a:pt x="12700" y="4003675"/>
                  </a:lnTo>
                  <a:cubicBezTo>
                    <a:pt x="12700" y="4078859"/>
                    <a:pt x="73787" y="4139819"/>
                    <a:pt x="148971" y="4139819"/>
                  </a:cubicBezTo>
                  <a:lnTo>
                    <a:pt x="6126353" y="4139819"/>
                  </a:lnTo>
                  <a:cubicBezTo>
                    <a:pt x="6201664" y="4139819"/>
                    <a:pt x="6262624" y="4078859"/>
                    <a:pt x="6262624" y="4003675"/>
                  </a:cubicBezTo>
                  <a:lnTo>
                    <a:pt x="6262624" y="148844"/>
                  </a:lnTo>
                  <a:cubicBezTo>
                    <a:pt x="6262751" y="73660"/>
                    <a:pt x="6201664" y="12700"/>
                    <a:pt x="6126353" y="12700"/>
                  </a:cubicBezTo>
                  <a:lnTo>
                    <a:pt x="148971" y="12700"/>
                  </a:lnTo>
                  <a:lnTo>
                    <a:pt x="148971" y="6350"/>
                  </a:lnTo>
                  <a:lnTo>
                    <a:pt x="148971" y="12700"/>
                  </a:lnTo>
                  <a:cubicBezTo>
                    <a:pt x="73787" y="12700"/>
                    <a:pt x="12700" y="73660"/>
                    <a:pt x="12700" y="148844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54758" y="4085630"/>
            <a:ext cx="3757315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Age Group (25–34 years):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4758" y="4986040"/>
            <a:ext cx="4168974" cy="89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Offer flexible working options and career advancement opportunities.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37485" y="3845421"/>
            <a:ext cx="4706541" cy="3114377"/>
            <a:chOff x="0" y="0"/>
            <a:chExt cx="6275388" cy="4152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262624" cy="4139819"/>
            </a:xfrm>
            <a:custGeom>
              <a:avLst/>
              <a:gdLst/>
              <a:ahLst/>
              <a:cxnLst/>
              <a:rect r="r" b="b" t="t" l="l"/>
              <a:pathLst>
                <a:path h="4139819" w="6262624">
                  <a:moveTo>
                    <a:pt x="0" y="142494"/>
                  </a:moveTo>
                  <a:cubicBezTo>
                    <a:pt x="0" y="63754"/>
                    <a:pt x="63881" y="0"/>
                    <a:pt x="142621" y="0"/>
                  </a:cubicBezTo>
                  <a:lnTo>
                    <a:pt x="6120003" y="0"/>
                  </a:lnTo>
                  <a:cubicBezTo>
                    <a:pt x="6198743" y="0"/>
                    <a:pt x="6262624" y="63754"/>
                    <a:pt x="6262624" y="142494"/>
                  </a:cubicBezTo>
                  <a:lnTo>
                    <a:pt x="6262624" y="3997325"/>
                  </a:lnTo>
                  <a:cubicBezTo>
                    <a:pt x="6262624" y="4076065"/>
                    <a:pt x="6198743" y="4139819"/>
                    <a:pt x="6120003" y="4139819"/>
                  </a:cubicBezTo>
                  <a:lnTo>
                    <a:pt x="142621" y="4139819"/>
                  </a:lnTo>
                  <a:cubicBezTo>
                    <a:pt x="63881" y="4139819"/>
                    <a:pt x="0" y="4075938"/>
                    <a:pt x="0" y="3997325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75324" cy="4152519"/>
            </a:xfrm>
            <a:custGeom>
              <a:avLst/>
              <a:gdLst/>
              <a:ahLst/>
              <a:cxnLst/>
              <a:rect r="r" b="b" t="t" l="l"/>
              <a:pathLst>
                <a:path h="4152519" w="6275324">
                  <a:moveTo>
                    <a:pt x="0" y="148844"/>
                  </a:moveTo>
                  <a:cubicBezTo>
                    <a:pt x="0" y="66675"/>
                    <a:pt x="66675" y="0"/>
                    <a:pt x="148971" y="0"/>
                  </a:cubicBezTo>
                  <a:lnTo>
                    <a:pt x="6126353" y="0"/>
                  </a:lnTo>
                  <a:lnTo>
                    <a:pt x="6126353" y="6350"/>
                  </a:lnTo>
                  <a:lnTo>
                    <a:pt x="6126353" y="0"/>
                  </a:lnTo>
                  <a:cubicBezTo>
                    <a:pt x="6208649" y="0"/>
                    <a:pt x="6275324" y="66675"/>
                    <a:pt x="6275324" y="148844"/>
                  </a:cubicBezTo>
                  <a:lnTo>
                    <a:pt x="6268974" y="148844"/>
                  </a:lnTo>
                  <a:lnTo>
                    <a:pt x="6275324" y="148844"/>
                  </a:lnTo>
                  <a:lnTo>
                    <a:pt x="6275324" y="4003675"/>
                  </a:lnTo>
                  <a:lnTo>
                    <a:pt x="6268974" y="4003675"/>
                  </a:lnTo>
                  <a:lnTo>
                    <a:pt x="6275324" y="4003675"/>
                  </a:lnTo>
                  <a:cubicBezTo>
                    <a:pt x="6275324" y="4085844"/>
                    <a:pt x="6208649" y="4152519"/>
                    <a:pt x="6126353" y="4152519"/>
                  </a:cubicBezTo>
                  <a:lnTo>
                    <a:pt x="6126353" y="4146169"/>
                  </a:lnTo>
                  <a:lnTo>
                    <a:pt x="6126353" y="4152519"/>
                  </a:lnTo>
                  <a:lnTo>
                    <a:pt x="148971" y="4152519"/>
                  </a:lnTo>
                  <a:lnTo>
                    <a:pt x="148971" y="4146169"/>
                  </a:lnTo>
                  <a:lnTo>
                    <a:pt x="148971" y="4152519"/>
                  </a:lnTo>
                  <a:cubicBezTo>
                    <a:pt x="66675" y="4152519"/>
                    <a:pt x="0" y="4085844"/>
                    <a:pt x="0" y="4003675"/>
                  </a:cubicBezTo>
                  <a:lnTo>
                    <a:pt x="0" y="148844"/>
                  </a:lnTo>
                  <a:lnTo>
                    <a:pt x="6350" y="148844"/>
                  </a:lnTo>
                  <a:lnTo>
                    <a:pt x="0" y="148844"/>
                  </a:lnTo>
                  <a:moveTo>
                    <a:pt x="12700" y="148844"/>
                  </a:moveTo>
                  <a:lnTo>
                    <a:pt x="12700" y="4003675"/>
                  </a:lnTo>
                  <a:lnTo>
                    <a:pt x="6350" y="4003675"/>
                  </a:lnTo>
                  <a:lnTo>
                    <a:pt x="12700" y="4003675"/>
                  </a:lnTo>
                  <a:cubicBezTo>
                    <a:pt x="12700" y="4078859"/>
                    <a:pt x="73787" y="4139819"/>
                    <a:pt x="148971" y="4139819"/>
                  </a:cubicBezTo>
                  <a:lnTo>
                    <a:pt x="6126353" y="4139819"/>
                  </a:lnTo>
                  <a:cubicBezTo>
                    <a:pt x="6201664" y="4139819"/>
                    <a:pt x="6262624" y="4078859"/>
                    <a:pt x="6262624" y="4003675"/>
                  </a:cubicBezTo>
                  <a:lnTo>
                    <a:pt x="6262624" y="148844"/>
                  </a:lnTo>
                  <a:cubicBezTo>
                    <a:pt x="6262751" y="73660"/>
                    <a:pt x="6201664" y="12700"/>
                    <a:pt x="6126353" y="12700"/>
                  </a:cubicBezTo>
                  <a:lnTo>
                    <a:pt x="148971" y="12700"/>
                  </a:lnTo>
                  <a:lnTo>
                    <a:pt x="148971" y="6350"/>
                  </a:lnTo>
                  <a:lnTo>
                    <a:pt x="148971" y="12700"/>
                  </a:lnTo>
                  <a:cubicBezTo>
                    <a:pt x="73787" y="12700"/>
                    <a:pt x="12700" y="73660"/>
                    <a:pt x="12700" y="148844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106269" y="4085630"/>
            <a:ext cx="4168974" cy="82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Job Roles (e.g., Laboratory Technicians):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06269" y="4986040"/>
            <a:ext cx="416897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Design tailored career development programs and provide frequent feedback and recognition.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85974" y="7204770"/>
            <a:ext cx="9658052" cy="1902321"/>
            <a:chOff x="0" y="0"/>
            <a:chExt cx="12877403" cy="25364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2864719" cy="2523744"/>
            </a:xfrm>
            <a:custGeom>
              <a:avLst/>
              <a:gdLst/>
              <a:ahLst/>
              <a:cxnLst/>
              <a:rect r="r" b="b" t="t" l="l"/>
              <a:pathLst>
                <a:path h="2523744" w="12864719">
                  <a:moveTo>
                    <a:pt x="0" y="142494"/>
                  </a:moveTo>
                  <a:cubicBezTo>
                    <a:pt x="0" y="63754"/>
                    <a:pt x="64008" y="0"/>
                    <a:pt x="143129" y="0"/>
                  </a:cubicBezTo>
                  <a:lnTo>
                    <a:pt x="12721590" y="0"/>
                  </a:lnTo>
                  <a:cubicBezTo>
                    <a:pt x="12800585" y="0"/>
                    <a:pt x="12864719" y="63754"/>
                    <a:pt x="12864719" y="142494"/>
                  </a:cubicBezTo>
                  <a:lnTo>
                    <a:pt x="12864719" y="2381250"/>
                  </a:lnTo>
                  <a:cubicBezTo>
                    <a:pt x="12864719" y="2459990"/>
                    <a:pt x="12800711" y="2523744"/>
                    <a:pt x="12721590" y="2523744"/>
                  </a:cubicBezTo>
                  <a:lnTo>
                    <a:pt x="143129" y="2523744"/>
                  </a:lnTo>
                  <a:cubicBezTo>
                    <a:pt x="64008" y="2523744"/>
                    <a:pt x="0" y="2459863"/>
                    <a:pt x="0" y="238125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877419" cy="2536444"/>
            </a:xfrm>
            <a:custGeom>
              <a:avLst/>
              <a:gdLst/>
              <a:ahLst/>
              <a:cxnLst/>
              <a:rect r="r" b="b" t="t" l="l"/>
              <a:pathLst>
                <a:path h="2536444" w="12877419">
                  <a:moveTo>
                    <a:pt x="0" y="148844"/>
                  </a:moveTo>
                  <a:cubicBezTo>
                    <a:pt x="0" y="66675"/>
                    <a:pt x="66929" y="0"/>
                    <a:pt x="149479" y="0"/>
                  </a:cubicBezTo>
                  <a:lnTo>
                    <a:pt x="12727940" y="0"/>
                  </a:lnTo>
                  <a:lnTo>
                    <a:pt x="12727940" y="6350"/>
                  </a:lnTo>
                  <a:lnTo>
                    <a:pt x="12727940" y="0"/>
                  </a:lnTo>
                  <a:cubicBezTo>
                    <a:pt x="12810490" y="0"/>
                    <a:pt x="12877419" y="66675"/>
                    <a:pt x="12877419" y="148844"/>
                  </a:cubicBezTo>
                  <a:lnTo>
                    <a:pt x="12871069" y="148844"/>
                  </a:lnTo>
                  <a:lnTo>
                    <a:pt x="12877419" y="148844"/>
                  </a:lnTo>
                  <a:lnTo>
                    <a:pt x="12877419" y="2387600"/>
                  </a:lnTo>
                  <a:lnTo>
                    <a:pt x="12871069" y="2387600"/>
                  </a:lnTo>
                  <a:lnTo>
                    <a:pt x="12877419" y="2387600"/>
                  </a:lnTo>
                  <a:cubicBezTo>
                    <a:pt x="12877419" y="2469896"/>
                    <a:pt x="12810490" y="2536444"/>
                    <a:pt x="12727940" y="2536444"/>
                  </a:cubicBezTo>
                  <a:lnTo>
                    <a:pt x="12727940" y="2530094"/>
                  </a:lnTo>
                  <a:lnTo>
                    <a:pt x="12727940" y="2536444"/>
                  </a:lnTo>
                  <a:lnTo>
                    <a:pt x="149479" y="2536444"/>
                  </a:lnTo>
                  <a:lnTo>
                    <a:pt x="149479" y="2530094"/>
                  </a:lnTo>
                  <a:lnTo>
                    <a:pt x="149479" y="2536444"/>
                  </a:lnTo>
                  <a:cubicBezTo>
                    <a:pt x="66929" y="2536444"/>
                    <a:pt x="0" y="2469769"/>
                    <a:pt x="0" y="2387600"/>
                  </a:cubicBezTo>
                  <a:lnTo>
                    <a:pt x="0" y="148844"/>
                  </a:lnTo>
                  <a:lnTo>
                    <a:pt x="6350" y="148844"/>
                  </a:lnTo>
                  <a:lnTo>
                    <a:pt x="0" y="148844"/>
                  </a:lnTo>
                  <a:moveTo>
                    <a:pt x="12700" y="148844"/>
                  </a:moveTo>
                  <a:lnTo>
                    <a:pt x="12700" y="2387600"/>
                  </a:lnTo>
                  <a:lnTo>
                    <a:pt x="6350" y="2387600"/>
                  </a:lnTo>
                  <a:lnTo>
                    <a:pt x="12700" y="2387600"/>
                  </a:lnTo>
                  <a:cubicBezTo>
                    <a:pt x="12700" y="2462784"/>
                    <a:pt x="73914" y="2523744"/>
                    <a:pt x="149479" y="2523744"/>
                  </a:cubicBezTo>
                  <a:lnTo>
                    <a:pt x="12727940" y="2523744"/>
                  </a:lnTo>
                  <a:cubicBezTo>
                    <a:pt x="12803505" y="2523744"/>
                    <a:pt x="12864719" y="2462784"/>
                    <a:pt x="12864719" y="2387600"/>
                  </a:cubicBezTo>
                  <a:lnTo>
                    <a:pt x="12864719" y="148844"/>
                  </a:lnTo>
                  <a:cubicBezTo>
                    <a:pt x="12864719" y="73660"/>
                    <a:pt x="12803505" y="12700"/>
                    <a:pt x="12727940" y="12700"/>
                  </a:cubicBezTo>
                  <a:lnTo>
                    <a:pt x="149479" y="12700"/>
                  </a:lnTo>
                  <a:lnTo>
                    <a:pt x="149479" y="6350"/>
                  </a:lnTo>
                  <a:lnTo>
                    <a:pt x="149479" y="12700"/>
                  </a:lnTo>
                  <a:cubicBezTo>
                    <a:pt x="73914" y="12700"/>
                    <a:pt x="12700" y="73660"/>
                    <a:pt x="12700" y="148844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54758" y="7444979"/>
            <a:ext cx="3181201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New Employees: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758" y="7947720"/>
            <a:ext cx="9120485" cy="89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Implement comprehensive onboarding processes and provide regular mentorship and performance feedback.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19523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2525465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Key Insights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3834556"/>
            <a:ext cx="647402" cy="647402"/>
            <a:chOff x="0" y="0"/>
            <a:chExt cx="863203" cy="8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28874" y="3983682"/>
            <a:ext cx="16460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632" y="3734544"/>
            <a:ext cx="708868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High attrition rates are driven by specific roles, age groups, and factors like job satisfaction and work-life balance.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81071" y="3834556"/>
            <a:ext cx="647402" cy="647402"/>
            <a:chOff x="0" y="0"/>
            <a:chExt cx="863203" cy="863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486305" y="3983682"/>
            <a:ext cx="236935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07229" y="3734544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Addressing these areas can significantly improve retention and employee engagement.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5587305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Next Steps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7475" y="6896397"/>
            <a:ext cx="647402" cy="647403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28874" y="7045524"/>
            <a:ext cx="16460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3632" y="6796385"/>
            <a:ext cx="708868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Focus on targeted strategies such as better onboarding, career development programs, and flexible work options.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281071" y="6896397"/>
            <a:ext cx="647402" cy="647403"/>
            <a:chOff x="0" y="0"/>
            <a:chExt cx="863203" cy="8632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486305" y="7045524"/>
            <a:ext cx="236935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07229" y="6796385"/>
            <a:ext cx="7088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Continue using data to drive HR decisions and refine strategies over time.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8" y="8476209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"Retention isn’t just about reducing attrition; it’s about creating a workplace where employees want to stay and grow."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50237" y="3977134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50237" y="5240685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Thank you for your attention. I welcome any questions and feedback you may have.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2917" y="699344"/>
            <a:ext cx="6878091" cy="91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2917" y="2071241"/>
            <a:ext cx="16362164" cy="97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HR analytics empowers us to make informed decisions by uncovering patterns in employee data. We'll be using powerful tools like </a:t>
            </a:r>
            <a:r>
              <a:rPr lang="en-US" sz="2125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PowerBI</a:t>
            </a: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-US" sz="2125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Excel</a:t>
            </a: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to analyze the data.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917" y="3602831"/>
            <a:ext cx="3438971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Data-Driven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917" y="4241006"/>
            <a:ext cx="5005982" cy="14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HR analytics leverages data and statistical methods to uncover workforce trends and relationships.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49641" y="3602831"/>
            <a:ext cx="4317801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Informed Decision-Making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9641" y="4241006"/>
            <a:ext cx="5005982" cy="14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It enables us to make informed decisions about employee retention and engagement strategies.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36364" y="3602831"/>
            <a:ext cx="3495824" cy="45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Actionable Strategies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36364" y="4241006"/>
            <a:ext cx="5005983" cy="14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By analyzing data, we can identify the root causes of attrition and address them proactively.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3195935" y="6213872"/>
            <a:ext cx="3508772" cy="2168575"/>
          </a:xfrm>
          <a:custGeom>
            <a:avLst/>
            <a:gdLst/>
            <a:ahLst/>
            <a:cxnLst/>
            <a:rect r="r" b="b" t="t" l="l"/>
            <a:pathLst>
              <a:path h="2168575" w="3508772">
                <a:moveTo>
                  <a:pt x="0" y="0"/>
                </a:moveTo>
                <a:lnTo>
                  <a:pt x="3508772" y="0"/>
                </a:lnTo>
                <a:lnTo>
                  <a:pt x="3508772" y="2168575"/>
                </a:lnTo>
                <a:lnTo>
                  <a:pt x="0" y="216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" r="0" b="-1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2917" y="8630990"/>
            <a:ext cx="7974806" cy="975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PowerBI allows us to create interactive dashboards to visualize and explore the data.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1583292" y="6213872"/>
            <a:ext cx="3508773" cy="2168575"/>
          </a:xfrm>
          <a:custGeom>
            <a:avLst/>
            <a:gdLst/>
            <a:ahLst/>
            <a:cxnLst/>
            <a:rect r="r" b="b" t="t" l="l"/>
            <a:pathLst>
              <a:path h="2168575" w="3508773">
                <a:moveTo>
                  <a:pt x="0" y="0"/>
                </a:moveTo>
                <a:lnTo>
                  <a:pt x="3508773" y="0"/>
                </a:lnTo>
                <a:lnTo>
                  <a:pt x="3508773" y="2168575"/>
                </a:lnTo>
                <a:lnTo>
                  <a:pt x="0" y="216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" r="0" b="-12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50276" y="8630990"/>
            <a:ext cx="7974806" cy="975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Excel provides a flexible platform for data manipulation, analysis, and reporting.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285726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Dataset Overview: Understanding the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3435251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Our dataset comprises 1,470 employee records with 38 attributes.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5" y="4307830"/>
            <a:ext cx="9455051" cy="4641056"/>
            <a:chOff x="0" y="0"/>
            <a:chExt cx="12606735" cy="61880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06655" cy="6188075"/>
            </a:xfrm>
            <a:custGeom>
              <a:avLst/>
              <a:gdLst/>
              <a:ahLst/>
              <a:cxnLst/>
              <a:rect r="r" b="b" t="t" l="l"/>
              <a:pathLst>
                <a:path h="6188075" w="1260665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12441428" y="0"/>
                  </a:lnTo>
                  <a:lnTo>
                    <a:pt x="12441428" y="6350"/>
                  </a:lnTo>
                  <a:lnTo>
                    <a:pt x="12441428" y="0"/>
                  </a:lnTo>
                  <a:cubicBezTo>
                    <a:pt x="12532741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6022975"/>
                  </a:lnTo>
                  <a:lnTo>
                    <a:pt x="12600305" y="6022975"/>
                  </a:lnTo>
                  <a:lnTo>
                    <a:pt x="12606655" y="6022975"/>
                  </a:lnTo>
                  <a:cubicBezTo>
                    <a:pt x="12606655" y="6114161"/>
                    <a:pt x="12532614" y="6188075"/>
                    <a:pt x="12441428" y="6188075"/>
                  </a:cubicBezTo>
                  <a:lnTo>
                    <a:pt x="12441428" y="6181725"/>
                  </a:lnTo>
                  <a:lnTo>
                    <a:pt x="12441428" y="6188075"/>
                  </a:lnTo>
                  <a:lnTo>
                    <a:pt x="165227" y="6188075"/>
                  </a:lnTo>
                  <a:lnTo>
                    <a:pt x="165227" y="6181725"/>
                  </a:lnTo>
                  <a:lnTo>
                    <a:pt x="165227" y="6188075"/>
                  </a:lnTo>
                  <a:cubicBezTo>
                    <a:pt x="73914" y="6188075"/>
                    <a:pt x="0" y="6114161"/>
                    <a:pt x="0" y="602297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022975"/>
                  </a:lnTo>
                  <a:lnTo>
                    <a:pt x="6350" y="6022975"/>
                  </a:lnTo>
                  <a:lnTo>
                    <a:pt x="12700" y="6022975"/>
                  </a:lnTo>
                  <a:cubicBezTo>
                    <a:pt x="12700" y="6107176"/>
                    <a:pt x="81026" y="6175375"/>
                    <a:pt x="165227" y="6175375"/>
                  </a:cubicBezTo>
                  <a:lnTo>
                    <a:pt x="12441428" y="6175375"/>
                  </a:lnTo>
                  <a:cubicBezTo>
                    <a:pt x="12525756" y="6175375"/>
                    <a:pt x="12593955" y="6107176"/>
                    <a:pt x="12593955" y="6022975"/>
                  </a:cubicBezTo>
                  <a:lnTo>
                    <a:pt x="12593955" y="165100"/>
                  </a:lnTo>
                  <a:cubicBezTo>
                    <a:pt x="12593955" y="80899"/>
                    <a:pt x="12525629" y="12700"/>
                    <a:pt x="1244142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59762" y="4322118"/>
            <a:ext cx="9426476" cy="812899"/>
            <a:chOff x="0" y="0"/>
            <a:chExt cx="12568635" cy="1083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143280" y="4396979"/>
            <a:ext cx="4141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Attrition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1280" y="4396979"/>
            <a:ext cx="4141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Indicates employee departures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59762" y="5135016"/>
            <a:ext cx="9426476" cy="1266527"/>
            <a:chOff x="0" y="0"/>
            <a:chExt cx="12568635" cy="1688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68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143280" y="5209877"/>
            <a:ext cx="4141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Demographics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61280" y="5209877"/>
            <a:ext cx="414144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Age, Gender, Marital Status, Education, Job Role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59762" y="6401544"/>
            <a:ext cx="9426476" cy="1266527"/>
            <a:chOff x="0" y="0"/>
            <a:chExt cx="12568635" cy="1688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68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143280" y="6476405"/>
            <a:ext cx="4141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Work Metrics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61280" y="6476405"/>
            <a:ext cx="414144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Income, Work Years, Company Tenure, Travel Frequency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59762" y="7668071"/>
            <a:ext cx="9426476" cy="1266528"/>
            <a:chOff x="0" y="0"/>
            <a:chExt cx="12568635" cy="16887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68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143280" y="7742933"/>
            <a:ext cx="4141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Feedback Metrics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61280" y="7742933"/>
            <a:ext cx="414144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Job Satisfaction, Work-Life Balance, Performance Rating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954286" y="749796"/>
            <a:ext cx="16379429" cy="7859614"/>
          </a:xfrm>
          <a:custGeom>
            <a:avLst/>
            <a:gdLst/>
            <a:ahLst/>
            <a:cxnLst/>
            <a:rect r="r" b="b" t="t" l="l"/>
            <a:pathLst>
              <a:path h="7859614" w="16379429">
                <a:moveTo>
                  <a:pt x="0" y="0"/>
                </a:moveTo>
                <a:lnTo>
                  <a:pt x="16379429" y="0"/>
                </a:lnTo>
                <a:lnTo>
                  <a:pt x="16379429" y="7859614"/>
                </a:lnTo>
                <a:lnTo>
                  <a:pt x="0" y="785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t="0" r="-2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954286" y="749796"/>
            <a:ext cx="16379429" cy="7859614"/>
          </a:xfrm>
          <a:custGeom>
            <a:avLst/>
            <a:gdLst/>
            <a:ahLst/>
            <a:cxnLst/>
            <a:rect r="r" b="b" t="t" l="l"/>
            <a:pathLst>
              <a:path h="7859614" w="16379429">
                <a:moveTo>
                  <a:pt x="0" y="0"/>
                </a:moveTo>
                <a:lnTo>
                  <a:pt x="16379429" y="0"/>
                </a:lnTo>
                <a:lnTo>
                  <a:pt x="16379429" y="7859614"/>
                </a:lnTo>
                <a:lnTo>
                  <a:pt x="0" y="785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t="0" r="-2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950119" y="746522"/>
            <a:ext cx="16387762" cy="7911704"/>
          </a:xfrm>
          <a:custGeom>
            <a:avLst/>
            <a:gdLst/>
            <a:ahLst/>
            <a:cxnLst/>
            <a:rect r="r" b="b" t="t" l="l"/>
            <a:pathLst>
              <a:path h="7911704" w="16387762">
                <a:moveTo>
                  <a:pt x="0" y="0"/>
                </a:moveTo>
                <a:lnTo>
                  <a:pt x="16387762" y="0"/>
                </a:lnTo>
                <a:lnTo>
                  <a:pt x="16387762" y="7911704"/>
                </a:lnTo>
                <a:lnTo>
                  <a:pt x="0" y="7911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" r="0" b="-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951756" y="747861"/>
            <a:ext cx="16384489" cy="7898160"/>
          </a:xfrm>
          <a:custGeom>
            <a:avLst/>
            <a:gdLst/>
            <a:ahLst/>
            <a:cxnLst/>
            <a:rect r="r" b="b" t="t" l="l"/>
            <a:pathLst>
              <a:path h="7898160" w="16384489">
                <a:moveTo>
                  <a:pt x="0" y="0"/>
                </a:moveTo>
                <a:lnTo>
                  <a:pt x="16384489" y="0"/>
                </a:lnTo>
                <a:lnTo>
                  <a:pt x="16384489" y="7898160"/>
                </a:lnTo>
                <a:lnTo>
                  <a:pt x="0" y="7898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" t="0" r="-7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950119" y="746522"/>
            <a:ext cx="16387762" cy="7911704"/>
          </a:xfrm>
          <a:custGeom>
            <a:avLst/>
            <a:gdLst/>
            <a:ahLst/>
            <a:cxnLst/>
            <a:rect r="r" b="b" t="t" l="l"/>
            <a:pathLst>
              <a:path h="7911704" w="16387762">
                <a:moveTo>
                  <a:pt x="0" y="0"/>
                </a:moveTo>
                <a:lnTo>
                  <a:pt x="16387762" y="0"/>
                </a:lnTo>
                <a:lnTo>
                  <a:pt x="16387762" y="7911704"/>
                </a:lnTo>
                <a:lnTo>
                  <a:pt x="0" y="7911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" r="0" b="-8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579066"/>
            <a:ext cx="15922824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Key Metrics and Visualizations: Unveiling Trends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2984450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dashboard reveals key metrics and patterns in attrition.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10721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Attrition Rate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766965"/>
            <a:ext cx="3556993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overall percentage of employees leaving the organization.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92238" y="6551562"/>
            <a:ext cx="2728912" cy="1134070"/>
          </a:xfrm>
          <a:custGeom>
            <a:avLst/>
            <a:gdLst/>
            <a:ahLst/>
            <a:cxnLst/>
            <a:rect r="r" b="b" t="t" l="l"/>
            <a:pathLst>
              <a:path h="1134070" w="2728912">
                <a:moveTo>
                  <a:pt x="0" y="0"/>
                </a:moveTo>
                <a:lnTo>
                  <a:pt x="2728912" y="0"/>
                </a:lnTo>
                <a:lnTo>
                  <a:pt x="2728912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" t="0" r="-11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50508" y="4107210"/>
            <a:ext cx="355699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Attrition by Department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0508" y="5209877"/>
            <a:ext cx="3556993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Departments with the highest turnover rates.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5250508" y="6540847"/>
            <a:ext cx="3556993" cy="1790998"/>
          </a:xfrm>
          <a:custGeom>
            <a:avLst/>
            <a:gdLst/>
            <a:ahLst/>
            <a:cxnLst/>
            <a:rect r="r" b="b" t="t" l="l"/>
            <a:pathLst>
              <a:path h="1790998" w="3556993">
                <a:moveTo>
                  <a:pt x="0" y="0"/>
                </a:moveTo>
                <a:lnTo>
                  <a:pt x="3556992" y="0"/>
                </a:lnTo>
                <a:lnTo>
                  <a:pt x="3556992" y="1790998"/>
                </a:lnTo>
                <a:lnTo>
                  <a:pt x="0" y="179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" r="0" b="-5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08777" y="410721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Attrition by Job Role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08777" y="4766965"/>
            <a:ext cx="3556993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Specific roles most affected by attrition.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508777" y="6097935"/>
            <a:ext cx="3556993" cy="1959620"/>
          </a:xfrm>
          <a:custGeom>
            <a:avLst/>
            <a:gdLst/>
            <a:ahLst/>
            <a:cxnLst/>
            <a:rect r="r" b="b" t="t" l="l"/>
            <a:pathLst>
              <a:path h="1959620" w="3556993">
                <a:moveTo>
                  <a:pt x="0" y="0"/>
                </a:moveTo>
                <a:lnTo>
                  <a:pt x="3556993" y="0"/>
                </a:lnTo>
                <a:lnTo>
                  <a:pt x="3556993" y="1959620"/>
                </a:lnTo>
                <a:lnTo>
                  <a:pt x="0" y="195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3" r="0" b="-12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67047" y="410721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Demographics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67047" y="4766965"/>
            <a:ext cx="355699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Age group distribution and gender breakdown.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13767047" y="6097935"/>
            <a:ext cx="3556992" cy="1865859"/>
          </a:xfrm>
          <a:custGeom>
            <a:avLst/>
            <a:gdLst/>
            <a:ahLst/>
            <a:cxnLst/>
            <a:rect r="r" b="b" t="t" l="l"/>
            <a:pathLst>
              <a:path h="1865859" w="3556992">
                <a:moveTo>
                  <a:pt x="0" y="0"/>
                </a:moveTo>
                <a:lnTo>
                  <a:pt x="3556993" y="0"/>
                </a:lnTo>
                <a:lnTo>
                  <a:pt x="3556993" y="1865859"/>
                </a:lnTo>
                <a:lnTo>
                  <a:pt x="0" y="1865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" r="0" b="-8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DAGYFNLGS88</dc:identifier>
  <dcterms:modified xsi:type="dcterms:W3CDTF">2011-08-01T06:04:30Z</dcterms:modified>
  <cp:revision>1</cp:revision>
</cp:coreProperties>
</file>